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62" r:id="rId7"/>
    <p:sldId id="263" r:id="rId8"/>
    <p:sldId id="278"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FF"/>
    <a:srgbClr val="66FF33"/>
    <a:srgbClr val="86EAE5"/>
    <a:srgbClr val="D21E9F"/>
    <a:srgbClr val="99FF99"/>
    <a:srgbClr val="6699FF"/>
    <a:srgbClr val="2DC02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74" d="100"/>
          <a:sy n="74" d="100"/>
        </p:scale>
        <p:origin x="-104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3/16/2012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3/16/2012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FF3399">
                <a:alpha val="80000"/>
              </a:srgbClr>
            </a:gs>
            <a:gs pos="25000">
              <a:srgbClr val="FF6633">
                <a:alpha val="80000"/>
              </a:srgbClr>
            </a:gs>
            <a:gs pos="50000">
              <a:srgbClr val="FFFF00">
                <a:alpha val="80000"/>
              </a:srgbClr>
            </a:gs>
            <a:gs pos="75000">
              <a:srgbClr val="01A78F">
                <a:alpha val="80000"/>
              </a:srgbClr>
            </a:gs>
            <a:gs pos="100000">
              <a:srgbClr val="3366FF">
                <a:alpha val="80000"/>
              </a:srgbClr>
            </a:gs>
          </a:gsLst>
          <a:lin ang="2700000" scaled="1"/>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3/16/2012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noAutofit/>
          </a:bodyPr>
          <a:lstStyle/>
          <a:p>
            <a:r>
              <a:rPr lang="en-US" sz="9600" dirty="0" smtClean="0">
                <a:latin typeface="Bernard MT Condensed" pitchFamily="18" charset="0"/>
              </a:rPr>
              <a:t>Sugar Cookies</a:t>
            </a:r>
            <a:endParaRPr lang="en-US" sz="9600" dirty="0">
              <a:latin typeface="Bernard MT Condensed" pitchFamily="18" charset="0"/>
            </a:endParaRPr>
          </a:p>
        </p:txBody>
      </p:sp>
      <p:sp>
        <p:nvSpPr>
          <p:cNvPr id="5" name="Subtitle 4"/>
          <p:cNvSpPr>
            <a:spLocks noGrp="1"/>
          </p:cNvSpPr>
          <p:nvPr>
            <p:ph type="subTitle" idx="1"/>
          </p:nvPr>
        </p:nvSpPr>
        <p:spPr/>
        <p:txBody>
          <a:bodyPr/>
          <a:lstStyle/>
          <a:p>
            <a:r>
              <a:rPr lang="en-US" dirty="0" smtClean="0">
                <a:solidFill>
                  <a:schemeClr val="tx1"/>
                </a:solidFill>
                <a:latin typeface="Bernard MT Condensed" pitchFamily="18" charset="0"/>
              </a:rPr>
              <a:t>By: Jessica Thorpe</a:t>
            </a:r>
            <a:endParaRPr lang="en-US" dirty="0">
              <a:solidFill>
                <a:schemeClr val="tx1"/>
              </a:solidFill>
              <a:latin typeface="Bernard MT Condensed" pitchFamily="18" charset="0"/>
            </a:endParaRPr>
          </a:p>
        </p:txBody>
      </p:sp>
    </p:spTree>
    <p:extLst>
      <p:ext uri="{BB962C8B-B14F-4D97-AF65-F5344CB8AC3E}">
        <p14:creationId xmlns:p14="http://schemas.microsoft.com/office/powerpoint/2010/main" val="30384984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a:bodyPr>
          <a:lstStyle/>
          <a:p>
            <a:r>
              <a:rPr lang="en-US" sz="6800" dirty="0" smtClean="0">
                <a:latin typeface="Bernard MT Condensed" pitchFamily="18" charset="0"/>
              </a:rPr>
              <a:t>Major Observations</a:t>
            </a:r>
            <a:endParaRPr lang="en-US" sz="6800" dirty="0">
              <a:latin typeface="Bernard MT Condensed" pitchFamily="18" charset="0"/>
            </a:endParaRPr>
          </a:p>
        </p:txBody>
      </p:sp>
      <p:sp>
        <p:nvSpPr>
          <p:cNvPr id="3" name="Content Placeholder 2"/>
          <p:cNvSpPr>
            <a:spLocks noGrp="1"/>
          </p:cNvSpPr>
          <p:nvPr>
            <p:ph idx="1"/>
          </p:nvPr>
        </p:nvSpPr>
        <p:spPr>
          <a:xfrm>
            <a:off x="457200" y="2057400"/>
            <a:ext cx="8229600" cy="4419600"/>
          </a:xfrm>
        </p:spPr>
        <p:txBody>
          <a:bodyPr numCol="1">
            <a:noAutofit/>
          </a:bodyPr>
          <a:lstStyle/>
          <a:p>
            <a:pPr marL="0" indent="0">
              <a:buNone/>
            </a:pPr>
            <a:r>
              <a:rPr lang="en-US" sz="2600" dirty="0" smtClean="0">
                <a:latin typeface="Bernard MT Condensed" pitchFamily="18" charset="0"/>
              </a:rPr>
              <a:t>   *</a:t>
            </a:r>
            <a:r>
              <a:rPr lang="en-US" sz="2600" dirty="0">
                <a:latin typeface="Bernard MT Condensed" pitchFamily="18" charset="0"/>
              </a:rPr>
              <a:t>Sugar (Controlled): Normal Batch of Cookies</a:t>
            </a:r>
          </a:p>
          <a:p>
            <a:pPr marL="0" indent="0">
              <a:buNone/>
            </a:pPr>
            <a:r>
              <a:rPr lang="en-US" sz="2600" dirty="0">
                <a:latin typeface="Bernard MT Condensed" pitchFamily="18" charset="0"/>
              </a:rPr>
              <a:t>   *Honey: </a:t>
            </a:r>
            <a:r>
              <a:rPr lang="en-US" sz="2600" dirty="0" smtClean="0">
                <a:latin typeface="Bernard MT Condensed" pitchFamily="18" charset="0"/>
              </a:rPr>
              <a:t>Dough is Very </a:t>
            </a:r>
            <a:r>
              <a:rPr lang="en-US" sz="2600" dirty="0">
                <a:latin typeface="Bernard MT Condensed" pitchFamily="18" charset="0"/>
              </a:rPr>
              <a:t>Sticky! If touched, some will stick to hand. It smelled like honey in the oven and after cooked.</a:t>
            </a:r>
          </a:p>
          <a:p>
            <a:pPr marL="0" indent="0">
              <a:buNone/>
            </a:pPr>
            <a:r>
              <a:rPr lang="en-US" sz="2600" dirty="0">
                <a:latin typeface="Bernard MT Condensed" pitchFamily="18" charset="0"/>
              </a:rPr>
              <a:t>   *Splenda: When I mixed the Splenda and butter with the eggs, vanilla, and milk, it looked like grits. The finished dough was very doughy, but this dough tasted the most similar to the batch of controlled cookies.</a:t>
            </a:r>
          </a:p>
          <a:p>
            <a:pPr marL="0" indent="0">
              <a:buNone/>
            </a:pPr>
            <a:r>
              <a:rPr lang="en-US" sz="2600" dirty="0">
                <a:latin typeface="Bernard MT Condensed" pitchFamily="18" charset="0"/>
              </a:rPr>
              <a:t>   *Stevia: The dough was very white. It was also sticky and doughy, but not as much as the batches made with honey and Splenda.</a:t>
            </a:r>
          </a:p>
        </p:txBody>
      </p:sp>
    </p:spTree>
    <p:extLst>
      <p:ext uri="{BB962C8B-B14F-4D97-AF65-F5344CB8AC3E}">
        <p14:creationId xmlns:p14="http://schemas.microsoft.com/office/powerpoint/2010/main" val="107810614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a:bodyPr>
          <a:lstStyle/>
          <a:p>
            <a:r>
              <a:rPr lang="en-US" sz="6800" dirty="0" smtClean="0">
                <a:latin typeface="Bernard MT Condensed" pitchFamily="18" charset="0"/>
              </a:rPr>
              <a:t>Results x 1</a:t>
            </a:r>
            <a:endParaRPr lang="en-US" sz="6800" dirty="0">
              <a:latin typeface="Bernard MT Condensed" pitchFamily="18" charset="0"/>
            </a:endParaRPr>
          </a:p>
        </p:txBody>
      </p:sp>
      <p:sp>
        <p:nvSpPr>
          <p:cNvPr id="3" name="Content Placeholder 2"/>
          <p:cNvSpPr>
            <a:spLocks noGrp="1"/>
          </p:cNvSpPr>
          <p:nvPr>
            <p:ph idx="1"/>
          </p:nvPr>
        </p:nvSpPr>
        <p:spPr>
          <a:xfrm>
            <a:off x="457200" y="2057400"/>
            <a:ext cx="8229600" cy="4419600"/>
          </a:xfrm>
        </p:spPr>
        <p:txBody>
          <a:bodyPr numCol="1">
            <a:noAutofit/>
          </a:bodyPr>
          <a:lstStyle/>
          <a:p>
            <a:pPr marL="0" indent="0">
              <a:buNone/>
            </a:pPr>
            <a:r>
              <a:rPr lang="en-US" sz="2600" dirty="0" smtClean="0">
                <a:latin typeface="Bernard MT Condensed" pitchFamily="18" charset="0"/>
              </a:rPr>
              <a:t>  </a:t>
            </a:r>
            <a:r>
              <a:rPr lang="en-US" sz="3600" dirty="0" smtClean="0">
                <a:latin typeface="Bernard MT Condensed" pitchFamily="18" charset="0"/>
              </a:rPr>
              <a:t>Smell</a:t>
            </a:r>
            <a:endParaRPr lang="en-US" sz="3600" dirty="0">
              <a:latin typeface="Bernard MT Condensed" pitchFamily="18" charset="0"/>
            </a:endParaRPr>
          </a:p>
          <a:p>
            <a:pPr marL="0" indent="0">
              <a:buNone/>
            </a:pPr>
            <a:r>
              <a:rPr lang="en-US" dirty="0">
                <a:latin typeface="Bernard MT Condensed" pitchFamily="18" charset="0"/>
              </a:rPr>
              <a:t> </a:t>
            </a:r>
            <a:r>
              <a:rPr lang="en-US" dirty="0" smtClean="0">
                <a:latin typeface="Bernard MT Condensed" pitchFamily="18" charset="0"/>
              </a:rPr>
              <a:t>    </a:t>
            </a:r>
            <a:r>
              <a:rPr lang="en-US" dirty="0">
                <a:latin typeface="Bernard MT Condensed" pitchFamily="18" charset="0"/>
              </a:rPr>
              <a:t>*Sugar (Controlled): No Smell</a:t>
            </a:r>
          </a:p>
          <a:p>
            <a:pPr marL="0" indent="0">
              <a:buNone/>
            </a:pPr>
            <a:r>
              <a:rPr lang="en-US" dirty="0" smtClean="0">
                <a:latin typeface="Bernard MT Condensed" pitchFamily="18" charset="0"/>
              </a:rPr>
              <a:t>     *</a:t>
            </a:r>
            <a:r>
              <a:rPr lang="en-US" dirty="0">
                <a:latin typeface="Bernard MT Condensed" pitchFamily="18" charset="0"/>
              </a:rPr>
              <a:t>Honey: Smells like </a:t>
            </a:r>
            <a:r>
              <a:rPr lang="en-US" dirty="0" smtClean="0">
                <a:latin typeface="Bernard MT Condensed" pitchFamily="18" charset="0"/>
              </a:rPr>
              <a:t>Honey</a:t>
            </a:r>
          </a:p>
          <a:p>
            <a:pPr marL="0" indent="0">
              <a:buNone/>
            </a:pPr>
            <a:r>
              <a:rPr lang="en-US" dirty="0" smtClean="0">
                <a:latin typeface="Bernard MT Condensed" pitchFamily="18" charset="0"/>
              </a:rPr>
              <a:t>     *</a:t>
            </a:r>
            <a:r>
              <a:rPr lang="en-US" dirty="0">
                <a:latin typeface="Bernard MT Condensed" pitchFamily="18" charset="0"/>
              </a:rPr>
              <a:t>Splenda: No Smell</a:t>
            </a:r>
          </a:p>
          <a:p>
            <a:pPr marL="0" indent="0">
              <a:buNone/>
            </a:pPr>
            <a:r>
              <a:rPr lang="en-US" dirty="0" smtClean="0">
                <a:latin typeface="Bernard MT Condensed" pitchFamily="18" charset="0"/>
              </a:rPr>
              <a:t>     *</a:t>
            </a:r>
            <a:r>
              <a:rPr lang="en-US" dirty="0">
                <a:latin typeface="Bernard MT Condensed" pitchFamily="18" charset="0"/>
              </a:rPr>
              <a:t>Stevia: No Smell</a:t>
            </a:r>
          </a:p>
        </p:txBody>
      </p:sp>
    </p:spTree>
    <p:extLst>
      <p:ext uri="{BB962C8B-B14F-4D97-AF65-F5344CB8AC3E}">
        <p14:creationId xmlns:p14="http://schemas.microsoft.com/office/powerpoint/2010/main" val="33746497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a:bodyPr>
          <a:lstStyle/>
          <a:p>
            <a:r>
              <a:rPr lang="en-US" sz="6800" dirty="0" smtClean="0">
                <a:latin typeface="Bernard MT Condensed" pitchFamily="18" charset="0"/>
              </a:rPr>
              <a:t>Results x 2</a:t>
            </a:r>
            <a:endParaRPr lang="en-US" sz="6800" dirty="0">
              <a:latin typeface="Bernard MT Condensed" pitchFamily="18" charset="0"/>
            </a:endParaRPr>
          </a:p>
        </p:txBody>
      </p:sp>
      <p:sp>
        <p:nvSpPr>
          <p:cNvPr id="3" name="Content Placeholder 2"/>
          <p:cNvSpPr>
            <a:spLocks noGrp="1"/>
          </p:cNvSpPr>
          <p:nvPr>
            <p:ph idx="1"/>
          </p:nvPr>
        </p:nvSpPr>
        <p:spPr>
          <a:xfrm>
            <a:off x="457200" y="2057400"/>
            <a:ext cx="8229600" cy="4419600"/>
          </a:xfrm>
        </p:spPr>
        <p:txBody>
          <a:bodyPr numCol="1">
            <a:noAutofit/>
          </a:bodyPr>
          <a:lstStyle/>
          <a:p>
            <a:pPr marL="0" indent="0">
              <a:buNone/>
            </a:pPr>
            <a:r>
              <a:rPr lang="en-US" dirty="0" smtClean="0">
                <a:latin typeface="Bernard MT Condensed" pitchFamily="18" charset="0"/>
              </a:rPr>
              <a:t>  </a:t>
            </a:r>
            <a:r>
              <a:rPr lang="en-US" sz="3600" dirty="0" smtClean="0">
                <a:latin typeface="Bernard MT Condensed" pitchFamily="18" charset="0"/>
              </a:rPr>
              <a:t>Visual</a:t>
            </a:r>
            <a:endParaRPr lang="en-US" sz="3600" dirty="0" smtClean="0">
              <a:latin typeface="Bernard MT Condensed" pitchFamily="18" charset="0"/>
            </a:endParaRPr>
          </a:p>
          <a:p>
            <a:pPr marL="0" indent="0">
              <a:buNone/>
            </a:pPr>
            <a:r>
              <a:rPr lang="en-US" sz="3100" dirty="0" smtClean="0">
                <a:latin typeface="Bernard MT Condensed" pitchFamily="18" charset="0"/>
              </a:rPr>
              <a:t>     </a:t>
            </a:r>
            <a:r>
              <a:rPr lang="en-US" sz="3100" dirty="0">
                <a:latin typeface="Bernard MT Condensed" pitchFamily="18" charset="0"/>
              </a:rPr>
              <a:t>*Sugar (Controlled): Typical Batch of Cookies, </a:t>
            </a:r>
            <a:r>
              <a:rPr lang="en-US" sz="3100" dirty="0" smtClean="0">
                <a:latin typeface="Bernard MT Condensed" pitchFamily="18" charset="0"/>
              </a:rPr>
              <a:t>	Light </a:t>
            </a:r>
            <a:r>
              <a:rPr lang="en-US" sz="3100" dirty="0">
                <a:latin typeface="Bernard MT Condensed" pitchFamily="18" charset="0"/>
              </a:rPr>
              <a:t>Golden-brown</a:t>
            </a:r>
          </a:p>
          <a:p>
            <a:pPr marL="0" indent="0">
              <a:buNone/>
            </a:pPr>
            <a:r>
              <a:rPr lang="en-US" sz="3100" dirty="0" smtClean="0">
                <a:latin typeface="Bernard MT Condensed" pitchFamily="18" charset="0"/>
              </a:rPr>
              <a:t>     *</a:t>
            </a:r>
            <a:r>
              <a:rPr lang="en-US" sz="3100" dirty="0">
                <a:latin typeface="Bernard MT Condensed" pitchFamily="18" charset="0"/>
              </a:rPr>
              <a:t>Honey: </a:t>
            </a:r>
            <a:r>
              <a:rPr lang="en-US" sz="3100" dirty="0">
                <a:latin typeface="Bernard MT Condensed" pitchFamily="18" charset="0"/>
                <a:ea typeface="Calibri"/>
                <a:cs typeface="Times New Roman"/>
              </a:rPr>
              <a:t>Typical Batch of Cookies, Light </a:t>
            </a:r>
            <a:r>
              <a:rPr lang="en-US" sz="3100" dirty="0" smtClean="0">
                <a:latin typeface="Bernard MT Condensed" pitchFamily="18" charset="0"/>
                <a:ea typeface="Calibri"/>
                <a:cs typeface="Times New Roman"/>
              </a:rPr>
              <a:t>Golden-	brown</a:t>
            </a:r>
            <a:endParaRPr lang="en-US" sz="3100" dirty="0" smtClean="0">
              <a:latin typeface="Bernard MT Condensed" pitchFamily="18" charset="0"/>
            </a:endParaRPr>
          </a:p>
          <a:p>
            <a:pPr marL="0" indent="0">
              <a:buNone/>
            </a:pPr>
            <a:r>
              <a:rPr lang="en-US" sz="3100" dirty="0" smtClean="0">
                <a:latin typeface="Bernard MT Condensed" pitchFamily="18" charset="0"/>
              </a:rPr>
              <a:t>     *</a:t>
            </a:r>
            <a:r>
              <a:rPr lang="en-US" sz="3100" dirty="0">
                <a:latin typeface="Bernard MT Condensed" pitchFamily="18" charset="0"/>
              </a:rPr>
              <a:t>Splenda: </a:t>
            </a:r>
            <a:r>
              <a:rPr lang="en-US" sz="3100" dirty="0">
                <a:latin typeface="Bernard MT Condensed" pitchFamily="18" charset="0"/>
                <a:ea typeface="Calibri"/>
                <a:cs typeface="Times New Roman"/>
              </a:rPr>
              <a:t>Smaller Cookie, Lumpy, Somewhat Pale</a:t>
            </a:r>
            <a:endParaRPr lang="en-US" sz="3100" dirty="0">
              <a:latin typeface="Bernard MT Condensed" pitchFamily="18" charset="0"/>
            </a:endParaRPr>
          </a:p>
          <a:p>
            <a:pPr marL="0" indent="0">
              <a:buNone/>
            </a:pPr>
            <a:r>
              <a:rPr lang="en-US" sz="3100" dirty="0" smtClean="0">
                <a:latin typeface="Bernard MT Condensed" pitchFamily="18" charset="0"/>
              </a:rPr>
              <a:t>     *</a:t>
            </a:r>
            <a:r>
              <a:rPr lang="en-US" sz="3100" dirty="0">
                <a:latin typeface="Bernard MT Condensed" pitchFamily="18" charset="0"/>
              </a:rPr>
              <a:t>Stevia: </a:t>
            </a:r>
            <a:r>
              <a:rPr lang="en-US" sz="3100" dirty="0">
                <a:latin typeface="Bernard MT Condensed" pitchFamily="18" charset="0"/>
                <a:ea typeface="Calibri"/>
                <a:cs typeface="Times New Roman"/>
              </a:rPr>
              <a:t>Very Pale, 2</a:t>
            </a:r>
            <a:r>
              <a:rPr lang="en-US" sz="3100" baseline="30000" dirty="0">
                <a:latin typeface="Bernard MT Condensed" pitchFamily="18" charset="0"/>
                <a:ea typeface="Calibri"/>
                <a:cs typeface="Times New Roman"/>
              </a:rPr>
              <a:t>nd</a:t>
            </a:r>
            <a:r>
              <a:rPr lang="en-US" sz="3100" dirty="0">
                <a:latin typeface="Bernard MT Condensed" pitchFamily="18" charset="0"/>
                <a:ea typeface="Calibri"/>
                <a:cs typeface="Times New Roman"/>
              </a:rPr>
              <a:t> Lumpiest</a:t>
            </a:r>
            <a:endParaRPr lang="en-US" sz="3100" dirty="0">
              <a:latin typeface="Bernard MT Condensed" pitchFamily="18" charset="0"/>
            </a:endParaRPr>
          </a:p>
        </p:txBody>
      </p:sp>
    </p:spTree>
    <p:extLst>
      <p:ext uri="{BB962C8B-B14F-4D97-AF65-F5344CB8AC3E}">
        <p14:creationId xmlns:p14="http://schemas.microsoft.com/office/powerpoint/2010/main" val="206059290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a:bodyPr>
          <a:lstStyle/>
          <a:p>
            <a:r>
              <a:rPr lang="en-US" sz="6800" dirty="0" smtClean="0">
                <a:latin typeface="Bernard MT Condensed" pitchFamily="18" charset="0"/>
              </a:rPr>
              <a:t>Results x 3</a:t>
            </a:r>
            <a:endParaRPr lang="en-US" sz="6800" dirty="0">
              <a:latin typeface="Bernard MT Condensed" pitchFamily="18" charset="0"/>
            </a:endParaRPr>
          </a:p>
        </p:txBody>
      </p:sp>
      <p:sp>
        <p:nvSpPr>
          <p:cNvPr id="3" name="Content Placeholder 2"/>
          <p:cNvSpPr>
            <a:spLocks noGrp="1"/>
          </p:cNvSpPr>
          <p:nvPr>
            <p:ph idx="1"/>
          </p:nvPr>
        </p:nvSpPr>
        <p:spPr>
          <a:xfrm>
            <a:off x="457200" y="1828800"/>
            <a:ext cx="8229600" cy="4419600"/>
          </a:xfrm>
        </p:spPr>
        <p:txBody>
          <a:bodyPr numCol="1">
            <a:noAutofit/>
          </a:bodyPr>
          <a:lstStyle/>
          <a:p>
            <a:pPr marL="0" indent="0">
              <a:buNone/>
            </a:pPr>
            <a:r>
              <a:rPr lang="en-US" dirty="0" smtClean="0">
                <a:latin typeface="Bernard MT Condensed" pitchFamily="18" charset="0"/>
              </a:rPr>
              <a:t>  </a:t>
            </a:r>
            <a:r>
              <a:rPr lang="en-US" sz="3600" dirty="0" smtClean="0">
                <a:latin typeface="Bernard MT Condensed" pitchFamily="18" charset="0"/>
              </a:rPr>
              <a:t>Texture</a:t>
            </a:r>
            <a:endParaRPr lang="en-US" sz="3600" dirty="0" smtClean="0">
              <a:latin typeface="Bernard MT Condensed" pitchFamily="18" charset="0"/>
            </a:endParaRPr>
          </a:p>
          <a:p>
            <a:pPr marL="0" indent="0">
              <a:buNone/>
            </a:pPr>
            <a:r>
              <a:rPr lang="en-US" sz="3100" dirty="0" smtClean="0">
                <a:latin typeface="Bernard MT Condensed" pitchFamily="18" charset="0"/>
              </a:rPr>
              <a:t>     </a:t>
            </a:r>
            <a:r>
              <a:rPr lang="en-US" sz="3100" dirty="0">
                <a:latin typeface="Bernard MT Condensed" pitchFamily="18" charset="0"/>
              </a:rPr>
              <a:t>*Sugar (Controlled): Breaks Easily, Nicely </a:t>
            </a:r>
            <a:r>
              <a:rPr lang="en-US" sz="3100" dirty="0" smtClean="0">
                <a:latin typeface="Bernard MT Condensed" pitchFamily="18" charset="0"/>
              </a:rPr>
              <a:t>	Rounded</a:t>
            </a:r>
            <a:r>
              <a:rPr lang="en-US" sz="3100" dirty="0">
                <a:latin typeface="Bernard MT Condensed" pitchFamily="18" charset="0"/>
              </a:rPr>
              <a:t>, Good Consistency </a:t>
            </a:r>
            <a:endParaRPr lang="en-US" sz="3100" dirty="0" smtClean="0">
              <a:latin typeface="Bernard MT Condensed" pitchFamily="18" charset="0"/>
            </a:endParaRPr>
          </a:p>
          <a:p>
            <a:pPr marL="0" indent="0">
              <a:buNone/>
            </a:pPr>
            <a:r>
              <a:rPr lang="en-US" sz="3100" dirty="0" smtClean="0">
                <a:latin typeface="Bernard MT Condensed" pitchFamily="18" charset="0"/>
              </a:rPr>
              <a:t>     *</a:t>
            </a:r>
            <a:r>
              <a:rPr lang="en-US" sz="3100" dirty="0">
                <a:latin typeface="Bernard MT Condensed" pitchFamily="18" charset="0"/>
              </a:rPr>
              <a:t>Honey: Breaks Easily, Nicely Rounded, Good </a:t>
            </a:r>
            <a:r>
              <a:rPr lang="en-US" sz="3100" dirty="0" smtClean="0">
                <a:latin typeface="Bernard MT Condensed" pitchFamily="18" charset="0"/>
              </a:rPr>
              <a:t>	Consistency</a:t>
            </a:r>
          </a:p>
          <a:p>
            <a:pPr marL="0" indent="0">
              <a:buNone/>
            </a:pPr>
            <a:r>
              <a:rPr lang="en-US" sz="3100" dirty="0" smtClean="0">
                <a:latin typeface="Bernard MT Condensed" pitchFamily="18" charset="0"/>
              </a:rPr>
              <a:t>     *</a:t>
            </a:r>
            <a:r>
              <a:rPr lang="en-US" sz="3100" dirty="0">
                <a:latin typeface="Bernard MT Condensed" pitchFamily="18" charset="0"/>
              </a:rPr>
              <a:t>Splenda: Breaks Easily, Good Consistency, Biscuit </a:t>
            </a:r>
            <a:r>
              <a:rPr lang="en-US" sz="3100" dirty="0" smtClean="0">
                <a:latin typeface="Bernard MT Condensed" pitchFamily="18" charset="0"/>
              </a:rPr>
              <a:t>	Quality</a:t>
            </a:r>
          </a:p>
          <a:p>
            <a:pPr marL="0" indent="0">
              <a:buNone/>
            </a:pPr>
            <a:r>
              <a:rPr lang="en-US" sz="3100" dirty="0" smtClean="0">
                <a:latin typeface="Bernard MT Condensed" pitchFamily="18" charset="0"/>
              </a:rPr>
              <a:t>     *</a:t>
            </a:r>
            <a:r>
              <a:rPr lang="en-US" sz="3100" dirty="0">
                <a:latin typeface="Bernard MT Condensed" pitchFamily="18" charset="0"/>
              </a:rPr>
              <a:t>Stevia: Breaks Easily, Good Consistency, Biscuit </a:t>
            </a:r>
            <a:r>
              <a:rPr lang="en-US" sz="3100" dirty="0" smtClean="0">
                <a:latin typeface="Bernard MT Condensed" pitchFamily="18" charset="0"/>
              </a:rPr>
              <a:t>	Quality</a:t>
            </a:r>
            <a:endParaRPr lang="en-US" sz="3100" dirty="0">
              <a:latin typeface="Bernard MT Condensed" pitchFamily="18" charset="0"/>
            </a:endParaRPr>
          </a:p>
        </p:txBody>
      </p:sp>
    </p:spTree>
    <p:extLst>
      <p:ext uri="{BB962C8B-B14F-4D97-AF65-F5344CB8AC3E}">
        <p14:creationId xmlns:p14="http://schemas.microsoft.com/office/powerpoint/2010/main" val="375482709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a:bodyPr>
          <a:lstStyle/>
          <a:p>
            <a:r>
              <a:rPr lang="en-US" sz="6800" dirty="0" smtClean="0">
                <a:latin typeface="Bernard MT Condensed" pitchFamily="18" charset="0"/>
              </a:rPr>
              <a:t>Results x 4</a:t>
            </a:r>
            <a:endParaRPr lang="en-US" sz="6800" dirty="0">
              <a:latin typeface="Bernard MT Condensed" pitchFamily="18" charset="0"/>
            </a:endParaRPr>
          </a:p>
        </p:txBody>
      </p:sp>
      <p:sp>
        <p:nvSpPr>
          <p:cNvPr id="3" name="Content Placeholder 2"/>
          <p:cNvSpPr>
            <a:spLocks noGrp="1"/>
          </p:cNvSpPr>
          <p:nvPr>
            <p:ph idx="1"/>
          </p:nvPr>
        </p:nvSpPr>
        <p:spPr>
          <a:xfrm>
            <a:off x="457200" y="2057400"/>
            <a:ext cx="8229600" cy="4419600"/>
          </a:xfrm>
        </p:spPr>
        <p:txBody>
          <a:bodyPr numCol="1">
            <a:noAutofit/>
          </a:bodyPr>
          <a:lstStyle/>
          <a:p>
            <a:pPr marL="0" indent="0">
              <a:buNone/>
            </a:pPr>
            <a:r>
              <a:rPr lang="en-US" dirty="0" smtClean="0">
                <a:latin typeface="Bernard MT Condensed" pitchFamily="18" charset="0"/>
              </a:rPr>
              <a:t>  </a:t>
            </a:r>
            <a:r>
              <a:rPr lang="en-US" sz="3600" dirty="0" smtClean="0">
                <a:latin typeface="Bernard MT Condensed" pitchFamily="18" charset="0"/>
              </a:rPr>
              <a:t>Taste</a:t>
            </a:r>
            <a:endParaRPr lang="en-US" sz="3600" dirty="0">
              <a:latin typeface="Bernard MT Condensed" pitchFamily="18" charset="0"/>
            </a:endParaRPr>
          </a:p>
          <a:p>
            <a:pPr marL="0" indent="0">
              <a:buNone/>
            </a:pPr>
            <a:r>
              <a:rPr lang="en-US" dirty="0">
                <a:latin typeface="Bernard MT Condensed" pitchFamily="18" charset="0"/>
              </a:rPr>
              <a:t>      *Sugar (Controlled): Soft, Chewy, Sweet, Yummy</a:t>
            </a:r>
          </a:p>
          <a:p>
            <a:pPr marL="0" indent="0">
              <a:buNone/>
            </a:pPr>
            <a:r>
              <a:rPr lang="en-US" dirty="0">
                <a:latin typeface="Bernard MT Condensed" pitchFamily="18" charset="0"/>
              </a:rPr>
              <a:t>      *Honey: Soft, Chewy, Sweet, Yummy</a:t>
            </a:r>
          </a:p>
          <a:p>
            <a:pPr marL="0" indent="0">
              <a:buNone/>
            </a:pPr>
            <a:r>
              <a:rPr lang="en-US" dirty="0">
                <a:latin typeface="Bernard MT Condensed" pitchFamily="18" charset="0"/>
              </a:rPr>
              <a:t>      *Splenda: Like a Sweet Biscuit – not a cookie, </a:t>
            </a:r>
            <a:r>
              <a:rPr lang="en-US" dirty="0" smtClean="0">
                <a:latin typeface="Bernard MT Condensed" pitchFamily="18" charset="0"/>
              </a:rPr>
              <a:t>	Yummy</a:t>
            </a:r>
            <a:endParaRPr lang="en-US" dirty="0">
              <a:latin typeface="Bernard MT Condensed" pitchFamily="18" charset="0"/>
            </a:endParaRPr>
          </a:p>
          <a:p>
            <a:pPr marL="0" indent="0">
              <a:buNone/>
            </a:pPr>
            <a:r>
              <a:rPr lang="en-US" dirty="0">
                <a:latin typeface="Bernard MT Condensed" pitchFamily="18" charset="0"/>
              </a:rPr>
              <a:t>      *Stevia: Chewy, Overly Sweet, Recipe Needs </a:t>
            </a:r>
            <a:r>
              <a:rPr lang="en-US" dirty="0" smtClean="0">
                <a:latin typeface="Bernard MT Condensed" pitchFamily="18" charset="0"/>
              </a:rPr>
              <a:t>	Definite </a:t>
            </a:r>
            <a:r>
              <a:rPr lang="en-US" dirty="0">
                <a:latin typeface="Bernard MT Condensed" pitchFamily="18" charset="0"/>
              </a:rPr>
              <a:t>Modification</a:t>
            </a:r>
          </a:p>
        </p:txBody>
      </p:sp>
    </p:spTree>
    <p:extLst>
      <p:ext uri="{BB962C8B-B14F-4D97-AF65-F5344CB8AC3E}">
        <p14:creationId xmlns:p14="http://schemas.microsoft.com/office/powerpoint/2010/main" val="222607791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a:bodyPr>
          <a:lstStyle/>
          <a:p>
            <a:r>
              <a:rPr lang="en-US" sz="6800" dirty="0" smtClean="0">
                <a:latin typeface="Bernard MT Condensed" pitchFamily="18" charset="0"/>
              </a:rPr>
              <a:t>Conclusion</a:t>
            </a:r>
            <a:endParaRPr lang="en-US" sz="6800" dirty="0">
              <a:latin typeface="Bernard MT Condensed" pitchFamily="18" charset="0"/>
            </a:endParaRPr>
          </a:p>
        </p:txBody>
      </p:sp>
      <p:sp>
        <p:nvSpPr>
          <p:cNvPr id="3" name="Content Placeholder 2"/>
          <p:cNvSpPr>
            <a:spLocks noGrp="1"/>
          </p:cNvSpPr>
          <p:nvPr>
            <p:ph idx="1"/>
          </p:nvPr>
        </p:nvSpPr>
        <p:spPr>
          <a:xfrm>
            <a:off x="457200" y="2057400"/>
            <a:ext cx="8229600" cy="4419600"/>
          </a:xfrm>
        </p:spPr>
        <p:txBody>
          <a:bodyPr numCol="1">
            <a:noAutofit/>
          </a:bodyPr>
          <a:lstStyle/>
          <a:p>
            <a:pPr marL="0" indent="0">
              <a:buNone/>
            </a:pPr>
            <a:r>
              <a:rPr lang="en-US" dirty="0">
                <a:latin typeface="Bernard MT Condensed" pitchFamily="18" charset="0"/>
              </a:rPr>
              <a:t>	</a:t>
            </a:r>
            <a:r>
              <a:rPr lang="en-US" dirty="0" smtClean="0">
                <a:latin typeface="Bernard MT Condensed" pitchFamily="18" charset="0"/>
              </a:rPr>
              <a:t>My </a:t>
            </a:r>
            <a:r>
              <a:rPr lang="en-US" dirty="0">
                <a:latin typeface="Bernard MT Condensed" pitchFamily="18" charset="0"/>
              </a:rPr>
              <a:t>hypothesis was supported by my experiment. The original recipe tasted the best, but if you don’t have sugar in the house, there are suitable substitutes.</a:t>
            </a:r>
          </a:p>
        </p:txBody>
      </p:sp>
    </p:spTree>
    <p:extLst>
      <p:ext uri="{BB962C8B-B14F-4D97-AF65-F5344CB8AC3E}">
        <p14:creationId xmlns:p14="http://schemas.microsoft.com/office/powerpoint/2010/main" val="177483861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a:bodyPr>
          <a:lstStyle/>
          <a:p>
            <a:r>
              <a:rPr lang="en-US" sz="6800" dirty="0" smtClean="0">
                <a:latin typeface="Bernard MT Condensed" pitchFamily="18" charset="0"/>
              </a:rPr>
              <a:t>Possible Applications</a:t>
            </a:r>
            <a:endParaRPr lang="en-US" sz="6800" dirty="0">
              <a:latin typeface="Bernard MT Condensed" pitchFamily="18" charset="0"/>
            </a:endParaRPr>
          </a:p>
        </p:txBody>
      </p:sp>
      <p:sp>
        <p:nvSpPr>
          <p:cNvPr id="3" name="Content Placeholder 2"/>
          <p:cNvSpPr>
            <a:spLocks noGrp="1"/>
          </p:cNvSpPr>
          <p:nvPr>
            <p:ph idx="1"/>
          </p:nvPr>
        </p:nvSpPr>
        <p:spPr>
          <a:xfrm>
            <a:off x="457200" y="2057400"/>
            <a:ext cx="8229600" cy="4419600"/>
          </a:xfrm>
        </p:spPr>
        <p:txBody>
          <a:bodyPr numCol="1">
            <a:noAutofit/>
          </a:bodyPr>
          <a:lstStyle/>
          <a:p>
            <a:pPr marL="0" indent="0">
              <a:buNone/>
            </a:pPr>
            <a:r>
              <a:rPr lang="en-US" dirty="0">
                <a:latin typeface="Bernard MT Condensed" pitchFamily="18" charset="0"/>
              </a:rPr>
              <a:t>	If you don’t have any sugar – and you’re not looking for perfection – it is proven </a:t>
            </a:r>
            <a:r>
              <a:rPr lang="en-US" dirty="0" smtClean="0">
                <a:latin typeface="Bernard MT Condensed" pitchFamily="18" charset="0"/>
              </a:rPr>
              <a:t>that </a:t>
            </a:r>
            <a:r>
              <a:rPr lang="en-US" dirty="0">
                <a:latin typeface="Bernard MT Condensed" pitchFamily="18" charset="0"/>
              </a:rPr>
              <a:t>other ingredients work just fine. Another application is that </a:t>
            </a:r>
            <a:r>
              <a:rPr lang="en-US" dirty="0" smtClean="0">
                <a:latin typeface="Bernard MT Condensed" pitchFamily="18" charset="0"/>
              </a:rPr>
              <a:t>some </a:t>
            </a:r>
            <a:r>
              <a:rPr lang="en-US" dirty="0">
                <a:latin typeface="Bernard MT Condensed" pitchFamily="18" charset="0"/>
              </a:rPr>
              <a:t>of the sugar substitutes are reduced calorie. These sweeteners are good for people with restricted diets. A third application is that some of these sweeteners are suitable for diabetic needs.</a:t>
            </a:r>
          </a:p>
        </p:txBody>
      </p:sp>
    </p:spTree>
    <p:extLst>
      <p:ext uri="{BB962C8B-B14F-4D97-AF65-F5344CB8AC3E}">
        <p14:creationId xmlns:p14="http://schemas.microsoft.com/office/powerpoint/2010/main" val="386197815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a:bodyPr>
          <a:lstStyle/>
          <a:p>
            <a:r>
              <a:rPr lang="en-US" sz="6800" dirty="0" smtClean="0">
                <a:latin typeface="Bernard MT Condensed" pitchFamily="18" charset="0"/>
              </a:rPr>
              <a:t>Possible Causes of Error</a:t>
            </a:r>
            <a:endParaRPr lang="en-US" sz="6800" dirty="0">
              <a:latin typeface="Bernard MT Condensed" pitchFamily="18" charset="0"/>
            </a:endParaRPr>
          </a:p>
        </p:txBody>
      </p:sp>
      <p:sp>
        <p:nvSpPr>
          <p:cNvPr id="3" name="Content Placeholder 2"/>
          <p:cNvSpPr>
            <a:spLocks noGrp="1"/>
          </p:cNvSpPr>
          <p:nvPr>
            <p:ph idx="1"/>
          </p:nvPr>
        </p:nvSpPr>
        <p:spPr>
          <a:xfrm>
            <a:off x="457200" y="2057400"/>
            <a:ext cx="8229600" cy="4419600"/>
          </a:xfrm>
        </p:spPr>
        <p:txBody>
          <a:bodyPr numCol="1">
            <a:noAutofit/>
          </a:bodyPr>
          <a:lstStyle/>
          <a:p>
            <a:pPr marL="0" indent="0">
              <a:buNone/>
            </a:pPr>
            <a:r>
              <a:rPr lang="en-US" dirty="0">
                <a:latin typeface="Bernard MT Condensed" pitchFamily="18" charset="0"/>
              </a:rPr>
              <a:t>	I was 1/16c. short of Stevia and some dishes were not 100% dry.</a:t>
            </a:r>
          </a:p>
        </p:txBody>
      </p:sp>
    </p:spTree>
    <p:extLst>
      <p:ext uri="{BB962C8B-B14F-4D97-AF65-F5344CB8AC3E}">
        <p14:creationId xmlns:p14="http://schemas.microsoft.com/office/powerpoint/2010/main" val="368422644"/>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a:bodyPr>
          <a:lstStyle/>
          <a:p>
            <a:r>
              <a:rPr lang="en-US" sz="6800" dirty="0" smtClean="0">
                <a:latin typeface="Bernard MT Condensed" pitchFamily="18" charset="0"/>
              </a:rPr>
              <a:t>Further Research</a:t>
            </a:r>
            <a:endParaRPr lang="en-US" sz="6800" dirty="0">
              <a:latin typeface="Bernard MT Condensed" pitchFamily="18" charset="0"/>
            </a:endParaRPr>
          </a:p>
        </p:txBody>
      </p:sp>
      <p:sp>
        <p:nvSpPr>
          <p:cNvPr id="3" name="Content Placeholder 2"/>
          <p:cNvSpPr>
            <a:spLocks noGrp="1"/>
          </p:cNvSpPr>
          <p:nvPr>
            <p:ph idx="1"/>
          </p:nvPr>
        </p:nvSpPr>
        <p:spPr>
          <a:xfrm>
            <a:off x="457200" y="2057400"/>
            <a:ext cx="8229600" cy="4419600"/>
          </a:xfrm>
        </p:spPr>
        <p:txBody>
          <a:bodyPr numCol="1">
            <a:noAutofit/>
          </a:bodyPr>
          <a:lstStyle/>
          <a:p>
            <a:pPr marL="0" indent="0">
              <a:buNone/>
            </a:pPr>
            <a:r>
              <a:rPr lang="en-US" dirty="0">
                <a:latin typeface="Bernard MT Condensed" pitchFamily="18" charset="0"/>
              </a:rPr>
              <a:t>	I could experiment with modifications of the recipe to adjust the taste, texture, and visual appeal of cookies baked with sugar substitutes. There are additional sugar substitutes that have not been experimented with. Further experimentation with more sugar substitutes is what I might like to do. </a:t>
            </a:r>
          </a:p>
        </p:txBody>
      </p:sp>
    </p:spTree>
    <p:extLst>
      <p:ext uri="{BB962C8B-B14F-4D97-AF65-F5344CB8AC3E}">
        <p14:creationId xmlns:p14="http://schemas.microsoft.com/office/powerpoint/2010/main" val="3704333140"/>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a:bodyPr>
          <a:lstStyle/>
          <a:p>
            <a:endParaRPr lang="en-US" sz="6800" dirty="0">
              <a:latin typeface="Bernard MT Condensed" pitchFamily="18" charset="0"/>
            </a:endParaRPr>
          </a:p>
        </p:txBody>
      </p:sp>
      <p:sp>
        <p:nvSpPr>
          <p:cNvPr id="3" name="Content Placeholder 2"/>
          <p:cNvSpPr>
            <a:spLocks noGrp="1"/>
          </p:cNvSpPr>
          <p:nvPr>
            <p:ph idx="1"/>
          </p:nvPr>
        </p:nvSpPr>
        <p:spPr>
          <a:xfrm>
            <a:off x="0" y="1143000"/>
            <a:ext cx="9144000" cy="4724400"/>
          </a:xfrm>
        </p:spPr>
        <p:txBody>
          <a:bodyPr numCol="1">
            <a:noAutofit/>
          </a:bodyPr>
          <a:lstStyle/>
          <a:p>
            <a:pPr marL="0" indent="0" algn="ctr">
              <a:buNone/>
            </a:pPr>
            <a:endParaRPr lang="en-US" sz="2400" dirty="0" smtClean="0">
              <a:latin typeface="Bernard MT Condensed" pitchFamily="18" charset="0"/>
            </a:endParaRPr>
          </a:p>
          <a:p>
            <a:pPr marL="0" indent="0" algn="ctr">
              <a:buNone/>
            </a:pPr>
            <a:r>
              <a:rPr lang="en-US" sz="9600" dirty="0" smtClean="0">
                <a:latin typeface="Bernard MT Condensed" pitchFamily="18" charset="0"/>
              </a:rPr>
              <a:t>Time Spent: 11 Hours</a:t>
            </a:r>
            <a:endParaRPr lang="en-US" sz="9600" dirty="0">
              <a:latin typeface="Bernard MT Condensed" pitchFamily="18" charset="0"/>
            </a:endParaRPr>
          </a:p>
        </p:txBody>
      </p:sp>
    </p:spTree>
    <p:extLst>
      <p:ext uri="{BB962C8B-B14F-4D97-AF65-F5344CB8AC3E}">
        <p14:creationId xmlns:p14="http://schemas.microsoft.com/office/powerpoint/2010/main" val="10259446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a:bodyPr>
          <a:lstStyle/>
          <a:p>
            <a:r>
              <a:rPr lang="en-US" sz="6800" dirty="0" smtClean="0">
                <a:latin typeface="Bernard MT Condensed" pitchFamily="18" charset="0"/>
              </a:rPr>
              <a:t>Problem</a:t>
            </a:r>
            <a:endParaRPr lang="en-US" sz="6800" dirty="0">
              <a:latin typeface="Bernard MT Condensed" pitchFamily="18" charset="0"/>
            </a:endParaRPr>
          </a:p>
        </p:txBody>
      </p:sp>
      <p:sp>
        <p:nvSpPr>
          <p:cNvPr id="3" name="Content Placeholder 2"/>
          <p:cNvSpPr>
            <a:spLocks noGrp="1"/>
          </p:cNvSpPr>
          <p:nvPr>
            <p:ph idx="1"/>
          </p:nvPr>
        </p:nvSpPr>
        <p:spPr>
          <a:xfrm>
            <a:off x="457200" y="2057400"/>
            <a:ext cx="8229600" cy="4419600"/>
          </a:xfrm>
        </p:spPr>
        <p:txBody>
          <a:bodyPr>
            <a:normAutofit/>
          </a:bodyPr>
          <a:lstStyle/>
          <a:p>
            <a:pPr marL="0" indent="0">
              <a:buNone/>
            </a:pPr>
            <a:r>
              <a:rPr lang="en-US" dirty="0" smtClean="0"/>
              <a:t>	</a:t>
            </a:r>
            <a:r>
              <a:rPr lang="en-US" dirty="0">
                <a:latin typeface="Bernard MT Condensed" pitchFamily="18" charset="0"/>
              </a:rPr>
              <a:t>What affect do sugar substitutes have on sugar cookies?</a:t>
            </a:r>
          </a:p>
        </p:txBody>
      </p:sp>
    </p:spTree>
    <p:extLst>
      <p:ext uri="{BB962C8B-B14F-4D97-AF65-F5344CB8AC3E}">
        <p14:creationId xmlns:p14="http://schemas.microsoft.com/office/powerpoint/2010/main" val="328707536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a:bodyPr>
          <a:lstStyle/>
          <a:p>
            <a:r>
              <a:rPr lang="en-US" sz="6800" dirty="0" smtClean="0">
                <a:latin typeface="Bernard MT Condensed" pitchFamily="18" charset="0"/>
              </a:rPr>
              <a:t>Bibliography</a:t>
            </a:r>
            <a:endParaRPr lang="en-US" sz="6800" dirty="0">
              <a:latin typeface="Bernard MT Condensed" pitchFamily="18" charset="0"/>
            </a:endParaRPr>
          </a:p>
        </p:txBody>
      </p:sp>
      <p:sp>
        <p:nvSpPr>
          <p:cNvPr id="3" name="Content Placeholder 2"/>
          <p:cNvSpPr>
            <a:spLocks noGrp="1"/>
          </p:cNvSpPr>
          <p:nvPr>
            <p:ph idx="1"/>
          </p:nvPr>
        </p:nvSpPr>
        <p:spPr>
          <a:xfrm>
            <a:off x="457200" y="2057400"/>
            <a:ext cx="8229600" cy="4419600"/>
          </a:xfrm>
        </p:spPr>
        <p:txBody>
          <a:bodyPr numCol="1">
            <a:noAutofit/>
          </a:bodyPr>
          <a:lstStyle/>
          <a:p>
            <a:pPr marL="0" indent="0">
              <a:buNone/>
            </a:pPr>
            <a:r>
              <a:rPr lang="en-US" sz="2000" dirty="0"/>
              <a:t>"Baking 101, Baking Substitutes, Baking Conversions :: Become a Better </a:t>
            </a:r>
            <a:r>
              <a:rPr lang="en-US" sz="2000" dirty="0" smtClean="0"/>
              <a:t>	Baker</a:t>
            </a:r>
            <a:r>
              <a:rPr lang="en-US" sz="2000" dirty="0"/>
              <a:t>." </a:t>
            </a:r>
            <a:r>
              <a:rPr lang="en-US" sz="2000" i="1" dirty="0"/>
              <a:t>Baking </a:t>
            </a:r>
            <a:r>
              <a:rPr lang="en-US" sz="2000" i="1" dirty="0" smtClean="0"/>
              <a:t>Tips </a:t>
            </a:r>
            <a:r>
              <a:rPr lang="en-US" sz="2000" i="1" dirty="0"/>
              <a:t>&amp; </a:t>
            </a:r>
            <a:r>
              <a:rPr lang="en-US" sz="2000" i="1" dirty="0" smtClean="0"/>
              <a:t>Techniques</a:t>
            </a:r>
            <a:r>
              <a:rPr lang="en-US" sz="2000" i="1" dirty="0"/>
              <a:t>, Recipes, Learn to Bake</a:t>
            </a:r>
            <a:r>
              <a:rPr lang="en-US" sz="2000" dirty="0"/>
              <a:t>. Web. 13 </a:t>
            </a:r>
            <a:r>
              <a:rPr lang="en-US" sz="2000" dirty="0" smtClean="0"/>
              <a:t>	Mar</a:t>
            </a:r>
            <a:r>
              <a:rPr lang="en-US" sz="2000" dirty="0"/>
              <a:t>. 2012. </a:t>
            </a:r>
            <a:r>
              <a:rPr lang="en-US" sz="2000" dirty="0" smtClean="0"/>
              <a:t>&lt;</a:t>
            </a:r>
            <a:r>
              <a:rPr lang="en-US" sz="2000" dirty="0"/>
              <a:t>http://becomeabetterbaker.com/Baking-101.aspx&gt;.</a:t>
            </a:r>
          </a:p>
          <a:p>
            <a:pPr marL="0" indent="0">
              <a:buNone/>
            </a:pPr>
            <a:r>
              <a:rPr lang="en-US" sz="2000" dirty="0"/>
              <a:t> </a:t>
            </a:r>
          </a:p>
          <a:p>
            <a:pPr marL="0" indent="0">
              <a:buNone/>
            </a:pPr>
            <a:r>
              <a:rPr lang="en-US" sz="2000" dirty="0"/>
              <a:t>RINGSPRINGS. "Sugar Cookies." </a:t>
            </a:r>
            <a:r>
              <a:rPr lang="en-US" sz="2000" i="1" dirty="0"/>
              <a:t>Allrecipes.com</a:t>
            </a:r>
            <a:r>
              <a:rPr lang="en-US" sz="2000" dirty="0"/>
              <a:t>. Web. 13 Mar. 2012. </a:t>
            </a:r>
          </a:p>
          <a:p>
            <a:pPr marL="0" indent="0">
              <a:buNone/>
            </a:pPr>
            <a:r>
              <a:rPr lang="en-US" sz="2000" dirty="0" smtClean="0"/>
              <a:t>	&lt;</a:t>
            </a:r>
            <a:r>
              <a:rPr lang="en-US" sz="2000" dirty="0"/>
              <a:t>http://allrecipes.com/recipes/desserts/cookies/sugar-cookies/&gt;.</a:t>
            </a:r>
          </a:p>
          <a:p>
            <a:pPr marL="0" indent="0">
              <a:buNone/>
            </a:pPr>
            <a:r>
              <a:rPr lang="en-US" sz="2000" dirty="0"/>
              <a:t> </a:t>
            </a:r>
          </a:p>
          <a:p>
            <a:pPr marL="0" indent="0">
              <a:buNone/>
            </a:pPr>
            <a:r>
              <a:rPr lang="en-US" sz="2000" dirty="0"/>
              <a:t>"Sugar Substitute." </a:t>
            </a:r>
            <a:r>
              <a:rPr lang="en-US" sz="2000" i="1" dirty="0"/>
              <a:t>Wikipedia</a:t>
            </a:r>
            <a:r>
              <a:rPr lang="en-US" sz="2000" dirty="0"/>
              <a:t>. Wikimedia Foundation, 13 Mar. 2012. Web. 13 </a:t>
            </a:r>
            <a:r>
              <a:rPr lang="en-US" sz="2000" dirty="0" smtClean="0"/>
              <a:t>	Mar</a:t>
            </a:r>
            <a:r>
              <a:rPr lang="en-US" sz="2000" dirty="0"/>
              <a:t>. </a:t>
            </a:r>
            <a:r>
              <a:rPr lang="en-US" sz="2000" dirty="0" smtClean="0"/>
              <a:t>2012</a:t>
            </a:r>
            <a:r>
              <a:rPr lang="en-US" sz="2000" dirty="0"/>
              <a:t>. </a:t>
            </a:r>
            <a:r>
              <a:rPr lang="en-US" sz="2000" dirty="0" smtClean="0"/>
              <a:t>&lt;</a:t>
            </a:r>
            <a:r>
              <a:rPr lang="en-US" sz="2000" dirty="0"/>
              <a:t>http://en.wikipedia.org/wiki/Sugar_substitute&gt;.</a:t>
            </a:r>
            <a:endParaRPr lang="en-US" sz="2000" dirty="0">
              <a:latin typeface="Bernard MT Condensed" pitchFamily="18" charset="0"/>
            </a:endParaRPr>
          </a:p>
        </p:txBody>
      </p:sp>
    </p:spTree>
    <p:extLst>
      <p:ext uri="{BB962C8B-B14F-4D97-AF65-F5344CB8AC3E}">
        <p14:creationId xmlns:p14="http://schemas.microsoft.com/office/powerpoint/2010/main" val="190740875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a:bodyPr>
          <a:lstStyle/>
          <a:p>
            <a:r>
              <a:rPr lang="en-US" sz="6800" dirty="0" smtClean="0">
                <a:latin typeface="Bernard MT Condensed" pitchFamily="18" charset="0"/>
              </a:rPr>
              <a:t>Acknowledgements</a:t>
            </a:r>
            <a:endParaRPr lang="en-US" sz="6800" dirty="0">
              <a:latin typeface="Bernard MT Condensed" pitchFamily="18" charset="0"/>
            </a:endParaRPr>
          </a:p>
        </p:txBody>
      </p:sp>
      <p:sp>
        <p:nvSpPr>
          <p:cNvPr id="3" name="Content Placeholder 2"/>
          <p:cNvSpPr>
            <a:spLocks noGrp="1"/>
          </p:cNvSpPr>
          <p:nvPr>
            <p:ph idx="1"/>
          </p:nvPr>
        </p:nvSpPr>
        <p:spPr>
          <a:xfrm>
            <a:off x="457200" y="2057400"/>
            <a:ext cx="8229600" cy="4419600"/>
          </a:xfrm>
        </p:spPr>
        <p:txBody>
          <a:bodyPr numCol="1">
            <a:noAutofit/>
          </a:bodyPr>
          <a:lstStyle/>
          <a:p>
            <a:pPr marL="0" indent="0">
              <a:buNone/>
            </a:pPr>
            <a:r>
              <a:rPr lang="en-US" dirty="0" smtClean="0">
                <a:latin typeface="Bernard MT Condensed" pitchFamily="18" charset="0"/>
              </a:rPr>
              <a:t>	Thanks </a:t>
            </a:r>
            <a:r>
              <a:rPr lang="en-US" dirty="0">
                <a:latin typeface="Bernard MT Condensed" pitchFamily="18" charset="0"/>
              </a:rPr>
              <a:t>to my dad for buying the ingredients and eating my cookies!</a:t>
            </a:r>
          </a:p>
        </p:txBody>
      </p:sp>
    </p:spTree>
    <p:extLst>
      <p:ext uri="{BB962C8B-B14F-4D97-AF65-F5344CB8AC3E}">
        <p14:creationId xmlns:p14="http://schemas.microsoft.com/office/powerpoint/2010/main" val="898630156"/>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a:bodyPr>
          <a:lstStyle/>
          <a:p>
            <a:r>
              <a:rPr lang="en-US" sz="6800" dirty="0" smtClean="0">
                <a:latin typeface="Bernard MT Condensed" pitchFamily="18" charset="0"/>
              </a:rPr>
              <a:t>Introduction</a:t>
            </a:r>
            <a:endParaRPr lang="en-US" sz="6800" dirty="0">
              <a:latin typeface="Bernard MT Condensed" pitchFamily="18" charset="0"/>
            </a:endParaRPr>
          </a:p>
        </p:txBody>
      </p:sp>
      <p:sp>
        <p:nvSpPr>
          <p:cNvPr id="3" name="Content Placeholder 2"/>
          <p:cNvSpPr>
            <a:spLocks noGrp="1"/>
          </p:cNvSpPr>
          <p:nvPr>
            <p:ph idx="1"/>
          </p:nvPr>
        </p:nvSpPr>
        <p:spPr>
          <a:xfrm>
            <a:off x="457200" y="2057400"/>
            <a:ext cx="8229600" cy="4419600"/>
          </a:xfrm>
        </p:spPr>
        <p:txBody>
          <a:bodyPr>
            <a:normAutofit/>
          </a:bodyPr>
          <a:lstStyle/>
          <a:p>
            <a:pPr marL="0" indent="0">
              <a:buNone/>
            </a:pPr>
            <a:r>
              <a:rPr lang="en-US" dirty="0" smtClean="0"/>
              <a:t>	</a:t>
            </a:r>
            <a:r>
              <a:rPr lang="en-US" dirty="0" smtClean="0">
                <a:latin typeface="Bernard MT Condensed" pitchFamily="18" charset="0"/>
              </a:rPr>
              <a:t>I </a:t>
            </a:r>
            <a:r>
              <a:rPr lang="en-US" dirty="0">
                <a:latin typeface="Bernard MT Condensed" pitchFamily="18" charset="0"/>
              </a:rPr>
              <a:t>have always liked to bake, and I wanted to use my skills to try something new.</a:t>
            </a:r>
          </a:p>
        </p:txBody>
      </p:sp>
    </p:spTree>
    <p:extLst>
      <p:ext uri="{BB962C8B-B14F-4D97-AF65-F5344CB8AC3E}">
        <p14:creationId xmlns:p14="http://schemas.microsoft.com/office/powerpoint/2010/main" val="1295566217"/>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a:bodyPr>
          <a:lstStyle/>
          <a:p>
            <a:r>
              <a:rPr lang="en-US" sz="6800" smtClean="0">
                <a:latin typeface="Bernard MT Condensed" pitchFamily="18" charset="0"/>
              </a:rPr>
              <a:t>Background Information</a:t>
            </a:r>
            <a:endParaRPr lang="en-US" sz="6800" dirty="0">
              <a:latin typeface="Bernard MT Condensed" pitchFamily="18" charset="0"/>
            </a:endParaRPr>
          </a:p>
        </p:txBody>
      </p:sp>
      <p:sp>
        <p:nvSpPr>
          <p:cNvPr id="3" name="Content Placeholder 2"/>
          <p:cNvSpPr>
            <a:spLocks noGrp="1"/>
          </p:cNvSpPr>
          <p:nvPr>
            <p:ph idx="1"/>
          </p:nvPr>
        </p:nvSpPr>
        <p:spPr>
          <a:xfrm>
            <a:off x="457200" y="2057400"/>
            <a:ext cx="8229600" cy="4419600"/>
          </a:xfrm>
        </p:spPr>
        <p:txBody>
          <a:bodyPr>
            <a:normAutofit/>
          </a:bodyPr>
          <a:lstStyle/>
          <a:p>
            <a:pPr marL="0" indent="0">
              <a:buNone/>
            </a:pPr>
            <a:r>
              <a:rPr lang="en-US" smtClean="0"/>
              <a:t>	</a:t>
            </a:r>
            <a:r>
              <a:rPr lang="en-US" smtClean="0">
                <a:latin typeface="Bernard MT Condensed" pitchFamily="18" charset="0"/>
              </a:rPr>
              <a:t>A sugar cookie is a cookie made from sugar, flour, butter, eggs, vanilla, and either baking powder or baking soda. Sugar cookies may be formed by hand or rolled and cut into shapes. They are commonly decorated with frosting, sprinkles, or a combination of both. In North America, sugar cookies are popular during the holidays of Christmas and Halloween.</a:t>
            </a:r>
            <a:endParaRPr lang="en-US" dirty="0">
              <a:latin typeface="Bernard MT Condensed" pitchFamily="18" charset="0"/>
            </a:endParaRPr>
          </a:p>
        </p:txBody>
      </p:sp>
    </p:spTree>
    <p:extLst>
      <p:ext uri="{BB962C8B-B14F-4D97-AF65-F5344CB8AC3E}">
        <p14:creationId xmlns:p14="http://schemas.microsoft.com/office/powerpoint/2010/main" val="3709939949"/>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a:bodyPr>
          <a:lstStyle/>
          <a:p>
            <a:r>
              <a:rPr lang="en-US" sz="6800" dirty="0" smtClean="0">
                <a:latin typeface="Bernard MT Condensed" pitchFamily="18" charset="0"/>
              </a:rPr>
              <a:t>Hypothesis</a:t>
            </a:r>
            <a:endParaRPr lang="en-US" sz="6800" dirty="0">
              <a:latin typeface="Bernard MT Condensed" pitchFamily="18" charset="0"/>
            </a:endParaRPr>
          </a:p>
        </p:txBody>
      </p:sp>
      <p:sp>
        <p:nvSpPr>
          <p:cNvPr id="3" name="Content Placeholder 2"/>
          <p:cNvSpPr>
            <a:spLocks noGrp="1"/>
          </p:cNvSpPr>
          <p:nvPr>
            <p:ph idx="1"/>
          </p:nvPr>
        </p:nvSpPr>
        <p:spPr>
          <a:xfrm>
            <a:off x="457200" y="2057400"/>
            <a:ext cx="8229600" cy="4419600"/>
          </a:xfrm>
        </p:spPr>
        <p:txBody>
          <a:bodyPr>
            <a:normAutofit/>
          </a:bodyPr>
          <a:lstStyle/>
          <a:p>
            <a:pPr marL="0" indent="0">
              <a:buNone/>
            </a:pPr>
            <a:r>
              <a:rPr lang="en-US" dirty="0" smtClean="0"/>
              <a:t>	</a:t>
            </a:r>
            <a:r>
              <a:rPr lang="en-US" dirty="0">
                <a:latin typeface="Bernard MT Condensed" pitchFamily="18" charset="0"/>
              </a:rPr>
              <a:t>I predict that cookies made with the original recipe will taste better than cookies made with the sugar substitutes because the recipe had already been tested to make it the best possible combination of ingredients.</a:t>
            </a:r>
          </a:p>
        </p:txBody>
      </p:sp>
    </p:spTree>
    <p:extLst>
      <p:ext uri="{BB962C8B-B14F-4D97-AF65-F5344CB8AC3E}">
        <p14:creationId xmlns:p14="http://schemas.microsoft.com/office/powerpoint/2010/main" val="9271175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a:bodyPr>
          <a:lstStyle/>
          <a:p>
            <a:r>
              <a:rPr lang="en-US" sz="6800" dirty="0" smtClean="0">
                <a:latin typeface="Bernard MT Condensed" pitchFamily="18" charset="0"/>
              </a:rPr>
              <a:t>Variables</a:t>
            </a:r>
            <a:endParaRPr lang="en-US" sz="6800" dirty="0">
              <a:latin typeface="Bernard MT Condensed" pitchFamily="18" charset="0"/>
            </a:endParaRPr>
          </a:p>
        </p:txBody>
      </p:sp>
      <p:sp>
        <p:nvSpPr>
          <p:cNvPr id="3" name="Content Placeholder 2"/>
          <p:cNvSpPr>
            <a:spLocks noGrp="1"/>
          </p:cNvSpPr>
          <p:nvPr>
            <p:ph idx="1"/>
          </p:nvPr>
        </p:nvSpPr>
        <p:spPr>
          <a:xfrm>
            <a:off x="457200" y="2057400"/>
            <a:ext cx="8229600" cy="4419600"/>
          </a:xfrm>
        </p:spPr>
        <p:txBody>
          <a:bodyPr>
            <a:normAutofit/>
          </a:bodyPr>
          <a:lstStyle/>
          <a:p>
            <a:pPr marL="0" indent="0">
              <a:buNone/>
            </a:pPr>
            <a:r>
              <a:rPr lang="en-US" dirty="0" smtClean="0"/>
              <a:t>   </a:t>
            </a:r>
            <a:r>
              <a:rPr lang="en-US" dirty="0" smtClean="0">
                <a:latin typeface="Bernard MT Condensed" pitchFamily="18" charset="0"/>
              </a:rPr>
              <a:t>*</a:t>
            </a:r>
            <a:r>
              <a:rPr lang="en-US" dirty="0">
                <a:latin typeface="Bernard MT Condensed" pitchFamily="18" charset="0"/>
              </a:rPr>
              <a:t>Controlled: Same Day, Same Recipe</a:t>
            </a:r>
          </a:p>
          <a:p>
            <a:pPr marL="0" indent="0">
              <a:buNone/>
            </a:pPr>
            <a:r>
              <a:rPr lang="en-US" dirty="0">
                <a:latin typeface="Bernard MT Condensed" pitchFamily="18" charset="0"/>
              </a:rPr>
              <a:t>   *Independent: Sugar Substitutes</a:t>
            </a:r>
          </a:p>
          <a:p>
            <a:pPr marL="0" indent="0">
              <a:buNone/>
            </a:pPr>
            <a:r>
              <a:rPr lang="en-US" dirty="0">
                <a:latin typeface="Bernard MT Condensed" pitchFamily="18" charset="0"/>
              </a:rPr>
              <a:t>   *Dependent: The Baked Goods</a:t>
            </a:r>
            <a:endParaRPr lang="en-US" dirty="0">
              <a:latin typeface="Bernard MT Condensed" pitchFamily="18" charset="0"/>
            </a:endParaRPr>
          </a:p>
        </p:txBody>
      </p:sp>
    </p:spTree>
    <p:extLst>
      <p:ext uri="{BB962C8B-B14F-4D97-AF65-F5344CB8AC3E}">
        <p14:creationId xmlns:p14="http://schemas.microsoft.com/office/powerpoint/2010/main" val="2050941678"/>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a:bodyPr>
          <a:lstStyle/>
          <a:p>
            <a:r>
              <a:rPr lang="en-US" sz="6800" dirty="0" smtClean="0">
                <a:latin typeface="Bernard MT Condensed" pitchFamily="18" charset="0"/>
              </a:rPr>
              <a:t>Materials</a:t>
            </a:r>
            <a:endParaRPr lang="en-US" sz="6800" dirty="0">
              <a:latin typeface="Bernard MT Condensed" pitchFamily="18" charset="0"/>
            </a:endParaRPr>
          </a:p>
        </p:txBody>
      </p:sp>
      <p:sp>
        <p:nvSpPr>
          <p:cNvPr id="3" name="Content Placeholder 2"/>
          <p:cNvSpPr>
            <a:spLocks noGrp="1"/>
          </p:cNvSpPr>
          <p:nvPr>
            <p:ph idx="1"/>
          </p:nvPr>
        </p:nvSpPr>
        <p:spPr>
          <a:xfrm>
            <a:off x="1219200" y="2057400"/>
            <a:ext cx="7467600" cy="4419600"/>
          </a:xfrm>
        </p:spPr>
        <p:txBody>
          <a:bodyPr numCol="2">
            <a:noAutofit/>
          </a:bodyPr>
          <a:lstStyle/>
          <a:p>
            <a:pPr marL="0" indent="0">
              <a:buNone/>
            </a:pPr>
            <a:r>
              <a:rPr lang="en-US" sz="2200" dirty="0" smtClean="0">
                <a:latin typeface="Bernard MT Condensed" pitchFamily="18" charset="0"/>
              </a:rPr>
              <a:t>   *</a:t>
            </a:r>
            <a:r>
              <a:rPr lang="en-US" sz="2200" dirty="0">
                <a:latin typeface="Bernard MT Condensed" pitchFamily="18" charset="0"/>
              </a:rPr>
              <a:t>2 Sticks of Butter</a:t>
            </a:r>
          </a:p>
          <a:p>
            <a:pPr marL="0" indent="0">
              <a:buNone/>
            </a:pPr>
            <a:r>
              <a:rPr lang="en-US" sz="2200" dirty="0">
                <a:latin typeface="Bernard MT Condensed" pitchFamily="18" charset="0"/>
              </a:rPr>
              <a:t>   *3/8c. Sugar</a:t>
            </a:r>
          </a:p>
          <a:p>
            <a:pPr marL="0" indent="0">
              <a:buNone/>
            </a:pPr>
            <a:r>
              <a:rPr lang="en-US" sz="2200" dirty="0">
                <a:latin typeface="Bernard MT Condensed" pitchFamily="18" charset="0"/>
              </a:rPr>
              <a:t>   *3/8c. Honey</a:t>
            </a:r>
          </a:p>
          <a:p>
            <a:pPr marL="0" indent="0">
              <a:buNone/>
            </a:pPr>
            <a:r>
              <a:rPr lang="en-US" sz="2200" dirty="0">
                <a:latin typeface="Bernard MT Condensed" pitchFamily="18" charset="0"/>
              </a:rPr>
              <a:t>   *3/8c. Splenda</a:t>
            </a:r>
          </a:p>
          <a:p>
            <a:pPr marL="0" indent="0">
              <a:buNone/>
            </a:pPr>
            <a:r>
              <a:rPr lang="en-US" sz="2200" dirty="0">
                <a:latin typeface="Bernard MT Condensed" pitchFamily="18" charset="0"/>
              </a:rPr>
              <a:t>   *3/8c. Stevia</a:t>
            </a:r>
          </a:p>
          <a:p>
            <a:pPr marL="0" indent="0">
              <a:buNone/>
            </a:pPr>
            <a:r>
              <a:rPr lang="en-US" sz="2200" dirty="0">
                <a:latin typeface="Bernard MT Condensed" pitchFamily="18" charset="0"/>
              </a:rPr>
              <a:t>   *2 Eggs</a:t>
            </a:r>
          </a:p>
          <a:p>
            <a:pPr marL="0" indent="0">
              <a:buNone/>
            </a:pPr>
            <a:r>
              <a:rPr lang="en-US" sz="2200" dirty="0">
                <a:latin typeface="Bernard MT Condensed" pitchFamily="18" charset="0"/>
              </a:rPr>
              <a:t>   *1 tsp. Vanilla</a:t>
            </a:r>
          </a:p>
          <a:p>
            <a:pPr marL="0" indent="0">
              <a:buNone/>
            </a:pPr>
            <a:r>
              <a:rPr lang="en-US" sz="2200" dirty="0">
                <a:latin typeface="Bernard MT Condensed" pitchFamily="18" charset="0"/>
              </a:rPr>
              <a:t>   *2 tbsp. Cream or Milk</a:t>
            </a:r>
          </a:p>
          <a:p>
            <a:pPr marL="0" indent="0">
              <a:buNone/>
            </a:pPr>
            <a:r>
              <a:rPr lang="en-US" sz="2200" dirty="0">
                <a:latin typeface="Bernard MT Condensed" pitchFamily="18" charset="0"/>
              </a:rPr>
              <a:t>   *2 1/2c. Flour</a:t>
            </a:r>
          </a:p>
          <a:p>
            <a:pPr marL="0" indent="0">
              <a:buNone/>
            </a:pPr>
            <a:r>
              <a:rPr lang="en-US" sz="2200" dirty="0">
                <a:latin typeface="Bernard MT Condensed" pitchFamily="18" charset="0"/>
              </a:rPr>
              <a:t> </a:t>
            </a:r>
            <a:r>
              <a:rPr lang="en-US" sz="2200" dirty="0" smtClean="0">
                <a:latin typeface="Bernard MT Condensed" pitchFamily="18" charset="0"/>
              </a:rPr>
              <a:t>  </a:t>
            </a:r>
            <a:r>
              <a:rPr lang="en-US" sz="2200" dirty="0">
                <a:latin typeface="Bernard MT Condensed" pitchFamily="18" charset="0"/>
              </a:rPr>
              <a:t>*1/4 tsp. Salt</a:t>
            </a:r>
          </a:p>
          <a:p>
            <a:pPr marL="0" indent="0">
              <a:buNone/>
            </a:pPr>
            <a:r>
              <a:rPr lang="en-US" sz="2200" dirty="0">
                <a:latin typeface="Bernard MT Condensed" pitchFamily="18" charset="0"/>
              </a:rPr>
              <a:t> </a:t>
            </a:r>
            <a:r>
              <a:rPr lang="en-US" sz="2200" dirty="0" smtClean="0">
                <a:latin typeface="Bernard MT Condensed" pitchFamily="18" charset="0"/>
              </a:rPr>
              <a:t>  </a:t>
            </a:r>
            <a:r>
              <a:rPr lang="en-US" sz="2200" dirty="0">
                <a:latin typeface="Bernard MT Condensed" pitchFamily="18" charset="0"/>
              </a:rPr>
              <a:t>*1/2 tsp. Baking Powder</a:t>
            </a:r>
          </a:p>
          <a:p>
            <a:pPr marL="0" indent="0">
              <a:buNone/>
            </a:pPr>
            <a:r>
              <a:rPr lang="en-US" sz="2200" dirty="0">
                <a:latin typeface="Bernard MT Condensed" pitchFamily="18" charset="0"/>
              </a:rPr>
              <a:t> </a:t>
            </a:r>
            <a:r>
              <a:rPr lang="en-US" sz="2200" dirty="0" smtClean="0">
                <a:latin typeface="Bernard MT Condensed" pitchFamily="18" charset="0"/>
              </a:rPr>
              <a:t>  </a:t>
            </a:r>
            <a:r>
              <a:rPr lang="en-US" sz="2200" dirty="0">
                <a:latin typeface="Bernard MT Condensed" pitchFamily="18" charset="0"/>
              </a:rPr>
              <a:t>*1 Mixer</a:t>
            </a:r>
          </a:p>
          <a:p>
            <a:pPr marL="0" indent="0">
              <a:buNone/>
            </a:pPr>
            <a:r>
              <a:rPr lang="en-US" sz="2200" dirty="0">
                <a:latin typeface="Bernard MT Condensed" pitchFamily="18" charset="0"/>
              </a:rPr>
              <a:t>   *1 Mixing Bowl</a:t>
            </a:r>
          </a:p>
          <a:p>
            <a:pPr marL="0" indent="0">
              <a:buNone/>
            </a:pPr>
            <a:r>
              <a:rPr lang="en-US" sz="2200" dirty="0">
                <a:latin typeface="Bernard MT Condensed" pitchFamily="18" charset="0"/>
              </a:rPr>
              <a:t>   *2 Small Spoons</a:t>
            </a:r>
          </a:p>
          <a:p>
            <a:pPr marL="0" indent="0">
              <a:buNone/>
            </a:pPr>
            <a:r>
              <a:rPr lang="en-US" sz="2200" dirty="0">
                <a:latin typeface="Bernard MT Condensed" pitchFamily="18" charset="0"/>
              </a:rPr>
              <a:t>   *2 Bowls</a:t>
            </a:r>
          </a:p>
          <a:p>
            <a:pPr marL="0" indent="0">
              <a:buNone/>
            </a:pPr>
            <a:r>
              <a:rPr lang="en-US" sz="2200" dirty="0">
                <a:latin typeface="Bernard MT Condensed" pitchFamily="18" charset="0"/>
              </a:rPr>
              <a:t>   *1 Cookie Sheet</a:t>
            </a:r>
          </a:p>
          <a:p>
            <a:pPr marL="0" indent="0">
              <a:buNone/>
            </a:pPr>
            <a:r>
              <a:rPr lang="en-US" sz="2200" dirty="0">
                <a:latin typeface="Bernard MT Condensed" pitchFamily="18" charset="0"/>
              </a:rPr>
              <a:t>   *Scrubby</a:t>
            </a:r>
          </a:p>
          <a:p>
            <a:pPr marL="0" indent="0">
              <a:buNone/>
            </a:pPr>
            <a:r>
              <a:rPr lang="en-US" sz="2200" dirty="0">
                <a:latin typeface="Bernard MT Condensed" pitchFamily="18" charset="0"/>
              </a:rPr>
              <a:t>   *Soap &amp; Water</a:t>
            </a:r>
          </a:p>
          <a:p>
            <a:pPr marL="0" indent="0">
              <a:buNone/>
            </a:pPr>
            <a:endParaRPr lang="en-US" sz="2200" dirty="0">
              <a:latin typeface="Bernard MT Condensed" pitchFamily="18" charset="0"/>
            </a:endParaRPr>
          </a:p>
          <a:p>
            <a:pPr marL="0" indent="0">
              <a:buNone/>
            </a:pPr>
            <a:r>
              <a:rPr lang="en-US" sz="2200" dirty="0">
                <a:latin typeface="Bernard MT Condensed" pitchFamily="18" charset="0"/>
              </a:rPr>
              <a:t>   </a:t>
            </a:r>
          </a:p>
        </p:txBody>
      </p:sp>
    </p:spTree>
    <p:extLst>
      <p:ext uri="{BB962C8B-B14F-4D97-AF65-F5344CB8AC3E}">
        <p14:creationId xmlns:p14="http://schemas.microsoft.com/office/powerpoint/2010/main" val="2445318803"/>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a:bodyPr>
          <a:lstStyle/>
          <a:p>
            <a:r>
              <a:rPr lang="en-US" sz="6800" dirty="0" smtClean="0">
                <a:latin typeface="Bernard MT Condensed" pitchFamily="18" charset="0"/>
              </a:rPr>
              <a:t>Sugar Cookie Recipe</a:t>
            </a:r>
            <a:endParaRPr lang="en-US" sz="6800" dirty="0">
              <a:latin typeface="Bernard MT Condensed" pitchFamily="18" charset="0"/>
            </a:endParaRPr>
          </a:p>
        </p:txBody>
      </p:sp>
      <p:sp>
        <p:nvSpPr>
          <p:cNvPr id="3" name="Content Placeholder 2"/>
          <p:cNvSpPr>
            <a:spLocks noGrp="1"/>
          </p:cNvSpPr>
          <p:nvPr>
            <p:ph idx="1"/>
          </p:nvPr>
        </p:nvSpPr>
        <p:spPr>
          <a:xfrm>
            <a:off x="463639" y="1981200"/>
            <a:ext cx="3886200" cy="4405648"/>
          </a:xfrm>
        </p:spPr>
        <p:txBody>
          <a:bodyPr numCol="1">
            <a:noAutofit/>
          </a:bodyPr>
          <a:lstStyle/>
          <a:p>
            <a:pPr marL="0" indent="0">
              <a:buNone/>
            </a:pPr>
            <a:r>
              <a:rPr lang="en-US" sz="2800" dirty="0" smtClean="0">
                <a:latin typeface="Bernard MT Condensed" pitchFamily="18" charset="0"/>
              </a:rPr>
              <a:t> You Will Need:</a:t>
            </a:r>
          </a:p>
          <a:p>
            <a:pPr marL="0" indent="0">
              <a:buNone/>
            </a:pPr>
            <a:r>
              <a:rPr lang="en-US" sz="2400" dirty="0">
                <a:latin typeface="Bernard MT Condensed" pitchFamily="18" charset="0"/>
              </a:rPr>
              <a:t> </a:t>
            </a:r>
            <a:r>
              <a:rPr lang="en-US" sz="2400" dirty="0" smtClean="0">
                <a:latin typeface="Bernard MT Condensed" pitchFamily="18" charset="0"/>
              </a:rPr>
              <a:t> </a:t>
            </a:r>
            <a:r>
              <a:rPr lang="en-US" sz="2400" dirty="0" smtClean="0"/>
              <a:t>  </a:t>
            </a:r>
            <a:r>
              <a:rPr lang="en-US" sz="2400" dirty="0" smtClean="0">
                <a:latin typeface="Bernard MT Condensed" pitchFamily="18" charset="0"/>
              </a:rPr>
              <a:t>¼ </a:t>
            </a:r>
            <a:r>
              <a:rPr lang="en-US" sz="2400" dirty="0">
                <a:latin typeface="Bernard MT Condensed" pitchFamily="18" charset="0"/>
              </a:rPr>
              <a:t>pound of butter</a:t>
            </a:r>
          </a:p>
          <a:p>
            <a:pPr marL="0" indent="0">
              <a:buNone/>
            </a:pPr>
            <a:r>
              <a:rPr lang="en-US" sz="2400" dirty="0">
                <a:latin typeface="Bernard MT Condensed" pitchFamily="18" charset="0"/>
              </a:rPr>
              <a:t>   </a:t>
            </a:r>
            <a:r>
              <a:rPr lang="en-US" sz="2400" dirty="0" smtClean="0">
                <a:latin typeface="Bernard MT Condensed" pitchFamily="18" charset="0"/>
              </a:rPr>
              <a:t> ¾ </a:t>
            </a:r>
            <a:r>
              <a:rPr lang="en-US" sz="2400" dirty="0">
                <a:latin typeface="Bernard MT Condensed" pitchFamily="18" charset="0"/>
              </a:rPr>
              <a:t>c sugar</a:t>
            </a:r>
          </a:p>
          <a:p>
            <a:pPr marL="0" indent="0">
              <a:buNone/>
            </a:pPr>
            <a:r>
              <a:rPr lang="en-US" sz="2400" dirty="0">
                <a:latin typeface="Bernard MT Condensed" pitchFamily="18" charset="0"/>
              </a:rPr>
              <a:t>   </a:t>
            </a:r>
            <a:r>
              <a:rPr lang="en-US" sz="2400" dirty="0" smtClean="0">
                <a:latin typeface="Bernard MT Condensed" pitchFamily="18" charset="0"/>
              </a:rPr>
              <a:t> ½ </a:t>
            </a:r>
            <a:r>
              <a:rPr lang="en-US" sz="2400" dirty="0">
                <a:latin typeface="Bernard MT Condensed" pitchFamily="18" charset="0"/>
              </a:rPr>
              <a:t>teaspoon vanilla</a:t>
            </a:r>
          </a:p>
          <a:p>
            <a:pPr marL="0" indent="0">
              <a:buNone/>
            </a:pPr>
            <a:r>
              <a:rPr lang="en-US" sz="2400" dirty="0">
                <a:latin typeface="Bernard MT Condensed" pitchFamily="18" charset="0"/>
              </a:rPr>
              <a:t>   </a:t>
            </a:r>
            <a:r>
              <a:rPr lang="en-US" sz="2400" dirty="0" smtClean="0">
                <a:latin typeface="Bernard MT Condensed" pitchFamily="18" charset="0"/>
              </a:rPr>
              <a:t> 1 </a:t>
            </a:r>
            <a:r>
              <a:rPr lang="en-US" sz="2400" dirty="0">
                <a:latin typeface="Bernard MT Condensed" pitchFamily="18" charset="0"/>
              </a:rPr>
              <a:t>tablespoon cream or milk</a:t>
            </a:r>
          </a:p>
          <a:p>
            <a:pPr marL="0" indent="0">
              <a:buNone/>
            </a:pPr>
            <a:r>
              <a:rPr lang="en-US" sz="2400" dirty="0">
                <a:latin typeface="Bernard MT Condensed" pitchFamily="18" charset="0"/>
              </a:rPr>
              <a:t>   </a:t>
            </a:r>
            <a:r>
              <a:rPr lang="en-US" sz="2400" dirty="0" smtClean="0">
                <a:latin typeface="Bernard MT Condensed" pitchFamily="18" charset="0"/>
              </a:rPr>
              <a:t> 1 </a:t>
            </a:r>
            <a:r>
              <a:rPr lang="en-US" sz="2400" dirty="0">
                <a:latin typeface="Bernard MT Condensed" pitchFamily="18" charset="0"/>
              </a:rPr>
              <a:t>¼ c flour</a:t>
            </a:r>
          </a:p>
          <a:p>
            <a:pPr marL="0" indent="0">
              <a:buNone/>
            </a:pPr>
            <a:r>
              <a:rPr lang="en-US" sz="2400" dirty="0">
                <a:latin typeface="Bernard MT Condensed" pitchFamily="18" charset="0"/>
              </a:rPr>
              <a:t>   </a:t>
            </a:r>
            <a:r>
              <a:rPr lang="en-US" sz="2400" dirty="0" smtClean="0">
                <a:latin typeface="Bernard MT Condensed" pitchFamily="18" charset="0"/>
              </a:rPr>
              <a:t> 1/8 </a:t>
            </a:r>
            <a:r>
              <a:rPr lang="en-US" sz="2400" dirty="0">
                <a:latin typeface="Bernard MT Condensed" pitchFamily="18" charset="0"/>
              </a:rPr>
              <a:t>teaspoon salt</a:t>
            </a:r>
          </a:p>
          <a:p>
            <a:pPr marL="0" indent="0">
              <a:buNone/>
            </a:pPr>
            <a:r>
              <a:rPr lang="en-US" sz="2400" dirty="0">
                <a:latin typeface="Bernard MT Condensed" pitchFamily="18" charset="0"/>
              </a:rPr>
              <a:t>  </a:t>
            </a:r>
            <a:r>
              <a:rPr lang="en-US" sz="2400" dirty="0" smtClean="0">
                <a:latin typeface="Bernard MT Condensed" pitchFamily="18" charset="0"/>
              </a:rPr>
              <a:t>  ¼ </a:t>
            </a:r>
            <a:r>
              <a:rPr lang="en-US" sz="2400" dirty="0">
                <a:latin typeface="Bernard MT Condensed" pitchFamily="18" charset="0"/>
              </a:rPr>
              <a:t>teaspoon baking powder</a:t>
            </a:r>
            <a:endParaRPr lang="en-US" sz="2400" dirty="0">
              <a:latin typeface="Bernard MT Condensed" pitchFamily="18" charset="0"/>
            </a:endParaRPr>
          </a:p>
          <a:p>
            <a:pPr marL="0" indent="0">
              <a:buNone/>
            </a:pPr>
            <a:r>
              <a:rPr lang="en-US" sz="2800" dirty="0">
                <a:latin typeface="Bernard MT Condensed" pitchFamily="18" charset="0"/>
              </a:rPr>
              <a:t>   </a:t>
            </a:r>
          </a:p>
        </p:txBody>
      </p:sp>
      <p:sp>
        <p:nvSpPr>
          <p:cNvPr id="4" name="TextBox 3"/>
          <p:cNvSpPr txBox="1"/>
          <p:nvPr/>
        </p:nvSpPr>
        <p:spPr>
          <a:xfrm>
            <a:off x="4385256" y="1981200"/>
            <a:ext cx="4495800" cy="4154984"/>
          </a:xfrm>
          <a:prstGeom prst="rect">
            <a:avLst/>
          </a:prstGeom>
          <a:noFill/>
        </p:spPr>
        <p:txBody>
          <a:bodyPr wrap="square" rtlCol="0">
            <a:spAutoFit/>
          </a:bodyPr>
          <a:lstStyle/>
          <a:p>
            <a:r>
              <a:rPr lang="en-US" dirty="0" smtClean="0"/>
              <a:t>   </a:t>
            </a:r>
            <a:r>
              <a:rPr lang="en-US" sz="2400" dirty="0" smtClean="0">
                <a:latin typeface="Bernard MT Condensed" pitchFamily="18" charset="0"/>
              </a:rPr>
              <a:t>Preheat </a:t>
            </a:r>
            <a:r>
              <a:rPr lang="en-US" sz="2400" dirty="0">
                <a:latin typeface="Bernard MT Condensed" pitchFamily="18" charset="0"/>
              </a:rPr>
              <a:t>the oven to 350</a:t>
            </a:r>
            <a:r>
              <a:rPr lang="en-US" sz="2400" baseline="30000" dirty="0">
                <a:latin typeface="Bernard MT Condensed" pitchFamily="18" charset="0"/>
              </a:rPr>
              <a:t>o</a:t>
            </a:r>
            <a:r>
              <a:rPr lang="en-US" sz="2400" dirty="0">
                <a:latin typeface="Bernard MT Condensed" pitchFamily="18" charset="0"/>
              </a:rPr>
              <a:t>F. Cream the butter. Then, gradually add the sugar, beating until light. Add the egg, vanilla, and cream or milk, and beat thoroughly. Mix the flour, salt, and baking powder together in separate bowl. Add to the first mixture and blend well. Arrange by teaspoonfuls on cookie sheets, 1 inch apart. Bake for 8-10 minutes, or until lightly browned.</a:t>
            </a:r>
            <a:endParaRPr lang="en-US" sz="2400" dirty="0">
              <a:latin typeface="Bernard MT Condensed" pitchFamily="18" charset="0"/>
            </a:endParaRPr>
          </a:p>
        </p:txBody>
      </p:sp>
    </p:spTree>
    <p:extLst>
      <p:ext uri="{BB962C8B-B14F-4D97-AF65-F5344CB8AC3E}">
        <p14:creationId xmlns:p14="http://schemas.microsoft.com/office/powerpoint/2010/main" val="3046764215"/>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457200"/>
            <a:ext cx="9144000" cy="1143000"/>
          </a:xfrm>
        </p:spPr>
        <p:txBody>
          <a:bodyPr>
            <a:normAutofit/>
          </a:bodyPr>
          <a:lstStyle/>
          <a:p>
            <a:r>
              <a:rPr lang="en-US" sz="6800" dirty="0" smtClean="0">
                <a:latin typeface="Bernard MT Condensed" pitchFamily="18" charset="0"/>
              </a:rPr>
              <a:t>Procedure</a:t>
            </a:r>
            <a:endParaRPr lang="en-US" sz="6800" dirty="0">
              <a:latin typeface="Bernard MT Condensed" pitchFamily="18" charset="0"/>
            </a:endParaRPr>
          </a:p>
        </p:txBody>
      </p:sp>
      <p:sp>
        <p:nvSpPr>
          <p:cNvPr id="3" name="Content Placeholder 2"/>
          <p:cNvSpPr>
            <a:spLocks noGrp="1"/>
          </p:cNvSpPr>
          <p:nvPr>
            <p:ph idx="1"/>
          </p:nvPr>
        </p:nvSpPr>
        <p:spPr>
          <a:xfrm>
            <a:off x="457200" y="2057400"/>
            <a:ext cx="8229600" cy="4419600"/>
          </a:xfrm>
        </p:spPr>
        <p:txBody>
          <a:bodyPr numCol="1">
            <a:noAutofit/>
          </a:bodyPr>
          <a:lstStyle/>
          <a:p>
            <a:pPr marL="0" indent="0">
              <a:buNone/>
            </a:pPr>
            <a:r>
              <a:rPr lang="en-US" sz="2200" dirty="0" smtClean="0">
                <a:latin typeface="Bernard MT Condensed" pitchFamily="18" charset="0"/>
              </a:rPr>
              <a:t>   </a:t>
            </a:r>
            <a:r>
              <a:rPr lang="en-US" sz="2400" dirty="0" smtClean="0">
                <a:latin typeface="Bernard MT Condensed" pitchFamily="18" charset="0"/>
              </a:rPr>
              <a:t>*</a:t>
            </a:r>
            <a:r>
              <a:rPr lang="en-US" sz="2400" dirty="0">
                <a:latin typeface="Bernard MT Condensed" pitchFamily="18" charset="0"/>
              </a:rPr>
              <a:t>Assemble ingredients according to recipe.</a:t>
            </a:r>
          </a:p>
          <a:p>
            <a:pPr marL="0" indent="0">
              <a:buNone/>
            </a:pPr>
            <a:r>
              <a:rPr lang="en-US" sz="2400" dirty="0">
                <a:latin typeface="Bernard MT Condensed" pitchFamily="18" charset="0"/>
              </a:rPr>
              <a:t>   *Pre-heat the oven to </a:t>
            </a:r>
            <a:r>
              <a:rPr lang="en-US" sz="2400" dirty="0" smtClean="0">
                <a:latin typeface="Bernard MT Condensed" pitchFamily="18" charset="0"/>
              </a:rPr>
              <a:t>350</a:t>
            </a:r>
            <a:r>
              <a:rPr lang="en-US" sz="2400" baseline="30000" dirty="0" smtClean="0">
                <a:latin typeface="Bernard MT Condensed" pitchFamily="18" charset="0"/>
              </a:rPr>
              <a:t>o</a:t>
            </a:r>
            <a:r>
              <a:rPr lang="en-US" sz="2400" dirty="0" smtClean="0">
                <a:latin typeface="Bernard MT Condensed" pitchFamily="18" charset="0"/>
              </a:rPr>
              <a:t>F.</a:t>
            </a:r>
            <a:endParaRPr lang="en-US" sz="2400" dirty="0">
              <a:latin typeface="Bernard MT Condensed" pitchFamily="18" charset="0"/>
            </a:endParaRPr>
          </a:p>
          <a:p>
            <a:pPr marL="0" indent="0">
              <a:buNone/>
            </a:pPr>
            <a:r>
              <a:rPr lang="en-US" sz="2400" dirty="0">
                <a:latin typeface="Bernard MT Condensed" pitchFamily="18" charset="0"/>
              </a:rPr>
              <a:t>   *Bake one batch of cookies according to recipe, but half it.</a:t>
            </a:r>
          </a:p>
          <a:p>
            <a:pPr marL="0" indent="0">
              <a:buNone/>
            </a:pPr>
            <a:r>
              <a:rPr lang="en-US" sz="2400" dirty="0">
                <a:latin typeface="Bernard MT Condensed" pitchFamily="18" charset="0"/>
              </a:rPr>
              <a:t>   *Wash dishes/pans while cookies are in the oven.</a:t>
            </a:r>
          </a:p>
          <a:p>
            <a:pPr marL="0" indent="0">
              <a:buNone/>
            </a:pPr>
            <a:r>
              <a:rPr lang="en-US" sz="2400" dirty="0">
                <a:latin typeface="Bernard MT Condensed" pitchFamily="18" charset="0"/>
              </a:rPr>
              <a:t>   *Repeat steps three and four. Instead of sugar, substitute honey.</a:t>
            </a:r>
          </a:p>
          <a:p>
            <a:pPr marL="0" indent="0">
              <a:buNone/>
            </a:pPr>
            <a:r>
              <a:rPr lang="en-US" sz="2400" dirty="0">
                <a:latin typeface="Bernard MT Condensed" pitchFamily="18" charset="0"/>
              </a:rPr>
              <a:t>   *Repeat steps three and four. Instead of sugar, substitute Splenda.</a:t>
            </a:r>
          </a:p>
          <a:p>
            <a:pPr marL="0" indent="0">
              <a:buNone/>
            </a:pPr>
            <a:r>
              <a:rPr lang="en-US" sz="2400" dirty="0">
                <a:latin typeface="Bernard MT Condensed" pitchFamily="18" charset="0"/>
              </a:rPr>
              <a:t>   *Repeat steps three and four. Instead of sugar, substitute Stevia.</a:t>
            </a:r>
          </a:p>
          <a:p>
            <a:pPr marL="0" indent="0">
              <a:buNone/>
            </a:pPr>
            <a:r>
              <a:rPr lang="en-US" sz="2400" dirty="0">
                <a:latin typeface="Bernard MT Condensed" pitchFamily="18" charset="0"/>
              </a:rPr>
              <a:t>   *Observe and eat cookies.</a:t>
            </a:r>
          </a:p>
          <a:p>
            <a:pPr marL="0" indent="0">
              <a:buNone/>
            </a:pPr>
            <a:r>
              <a:rPr lang="en-US" sz="2400" dirty="0">
                <a:latin typeface="Bernard MT Condensed" pitchFamily="18" charset="0"/>
              </a:rPr>
              <a:t>   *Write down observations and record results.</a:t>
            </a:r>
            <a:endParaRPr lang="en-US" sz="2200" dirty="0">
              <a:latin typeface="Bernard MT Condensed" pitchFamily="18" charset="0"/>
            </a:endParaRPr>
          </a:p>
        </p:txBody>
      </p:sp>
    </p:spTree>
    <p:extLst>
      <p:ext uri="{BB962C8B-B14F-4D97-AF65-F5344CB8AC3E}">
        <p14:creationId xmlns:p14="http://schemas.microsoft.com/office/powerpoint/2010/main" val="3082463392"/>
      </p:ext>
    </p:extLst>
  </p:cSld>
  <p:clrMapOvr>
    <a:masterClrMapping/>
  </p:clrMapOvr>
  <mc:AlternateContent xmlns:mc="http://schemas.openxmlformats.org/markup-compatibility/2006" xmlns:p14="http://schemas.microsoft.com/office/powerpoint/2010/main">
    <mc:Choice Requires="p14">
      <p:transition spd="slow" p14:dur="1200">
        <p14:prism/>
      </p:transition>
    </mc:Choice>
    <mc:Fallback xmlns="">
      <p:transition spd="slow">
        <p:fade/>
      </p:transition>
    </mc:Fallback>
  </mc:AlternateContent>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186</TotalTime>
  <Words>608</Words>
  <Application>Microsoft Office PowerPoint</Application>
  <PresentationFormat>On-screen Show (4:3)</PresentationFormat>
  <Paragraphs>104</Paragraphs>
  <Slides>21</Slides>
  <Notes>0</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Office Theme</vt:lpstr>
      <vt:lpstr>Sugar Cookies</vt:lpstr>
      <vt:lpstr>Problem</vt:lpstr>
      <vt:lpstr>Introduction</vt:lpstr>
      <vt:lpstr>Background Information</vt:lpstr>
      <vt:lpstr>Hypothesis</vt:lpstr>
      <vt:lpstr>Variables</vt:lpstr>
      <vt:lpstr>Materials</vt:lpstr>
      <vt:lpstr>Sugar Cookie Recipe</vt:lpstr>
      <vt:lpstr>Procedure</vt:lpstr>
      <vt:lpstr>Major Observations</vt:lpstr>
      <vt:lpstr>Results x 1</vt:lpstr>
      <vt:lpstr>Results x 2</vt:lpstr>
      <vt:lpstr>Results x 3</vt:lpstr>
      <vt:lpstr>Results x 4</vt:lpstr>
      <vt:lpstr>Conclusion</vt:lpstr>
      <vt:lpstr>Possible Applications</vt:lpstr>
      <vt:lpstr>Possible Causes of Error</vt:lpstr>
      <vt:lpstr>Further Research</vt:lpstr>
      <vt:lpstr>PowerPoint Presentation</vt:lpstr>
      <vt:lpstr>Bibliography</vt:lpstr>
      <vt:lpstr>Acknowledgements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Sugar Cookies</dc:title>
  <dc:creator/>
  <cp:lastModifiedBy>tthorpe</cp:lastModifiedBy>
  <cp:revision>20</cp:revision>
  <dcterms:created xsi:type="dcterms:W3CDTF">2006-08-16T00:00:00Z</dcterms:created>
  <dcterms:modified xsi:type="dcterms:W3CDTF">2012-03-16T18:03:36Z</dcterms:modified>
</cp:coreProperties>
</file>